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</p:sldIdLst>
  <p:sldSz cy="9601200" cx="73152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gML6WBMOtSvFlvbYchd1/KBW9v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BB0AA37-641A-440F-BD25-C4DAA86A07F0}">
  <a:tblStyle styleId="{DBB0AA37-641A-440F-BD25-C4DAA86A07F0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fill>
          <a:solidFill>
            <a:schemeClr val="accent1">
              <a:alpha val="20000"/>
            </a:schemeClr>
          </a:solidFill>
        </a:fill>
      </a:tcStyle>
    </a:band1H>
    <a:band2H>
      <a:tcTxStyle b="off" i="off"/>
    </a:band2H>
    <a:band1V>
      <a:tcTxStyle b="off" i="off"/>
      <a:tcStyle>
        <a:fill>
          <a:solidFill>
            <a:schemeClr val="accent1">
              <a:alpha val="20000"/>
            </a:schemeClr>
          </a:solidFill>
        </a:fill>
      </a:tcStyle>
    </a:band1V>
    <a:band2V>
      <a:tcTxStyle b="off" i="off"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</a:seCell>
    <a:swCell>
      <a:tcTxStyle b="off" i="off"/>
    </a:swCell>
    <a:firstRow>
      <a:tcTxStyle b="on" i="off"/>
      <a:tcStyle>
        <a:tcBdr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24" orient="horz"/>
        <p:guide pos="230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2" y="2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00" spcFirstLastPara="1" rIns="9140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40" y="2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00" spcFirstLastPara="1" rIns="91400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11400" y="1162050"/>
            <a:ext cx="23876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7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00" spcFirstLastPara="1" rIns="91400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2" y="8829677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00" spcFirstLastPara="1" rIns="9140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40" y="8829677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00" spcFirstLastPara="1" rIns="91400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701677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00" spcFirstLastPara="1" rIns="9140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2311400" y="1162050"/>
            <a:ext cx="23876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48640" y="1571308"/>
            <a:ext cx="6217920" cy="3342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914400" y="5042853"/>
            <a:ext cx="5486400" cy="23180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611663" y="2447132"/>
            <a:ext cx="6091873" cy="6309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955324" y="3790791"/>
            <a:ext cx="8136573" cy="15773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245076" y="2259171"/>
            <a:ext cx="8136573" cy="46405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502920" y="2555875"/>
            <a:ext cx="6309360" cy="60918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499110" y="2393635"/>
            <a:ext cx="6309360" cy="39938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499110" y="6425250"/>
            <a:ext cx="6309360" cy="210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40"/>
              <a:buNone/>
              <a:defRPr sz="144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502920" y="2555875"/>
            <a:ext cx="3108960" cy="60918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703320" y="2555875"/>
            <a:ext cx="3108960" cy="60918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503873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503874" y="2353628"/>
            <a:ext cx="3094672" cy="115347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b="1" sz="192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44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503874" y="3507105"/>
            <a:ext cx="3094672" cy="51584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703320" y="2353628"/>
            <a:ext cx="3109913" cy="115347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b="1" sz="192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44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703320" y="3507105"/>
            <a:ext cx="3109913" cy="51584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503873" y="640080"/>
            <a:ext cx="2359342" cy="22402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Calibri"/>
              <a:buNone/>
              <a:defRPr sz="256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3109913" y="1382397"/>
            <a:ext cx="3703320" cy="6823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116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Char char="•"/>
              <a:defRPr sz="2560"/>
            </a:lvl1pPr>
            <a:lvl2pPr indent="-37084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  <a:defRPr sz="2240"/>
            </a:lvl2pPr>
            <a:lvl3pPr indent="-350519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Char char="•"/>
              <a:defRPr sz="192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302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503873" y="2880360"/>
            <a:ext cx="2359342" cy="5336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503873" y="640080"/>
            <a:ext cx="2359342" cy="22402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Calibri"/>
              <a:buNone/>
              <a:defRPr sz="256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3109913" y="1382397"/>
            <a:ext cx="3703320" cy="682307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503873" y="2880360"/>
            <a:ext cx="2359342" cy="5336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0"/>
              <a:buFont typeface="Calibri"/>
              <a:buNone/>
              <a:defRPr b="0" i="0" sz="3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502920" y="2555875"/>
            <a:ext cx="6309360" cy="60918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084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Char char="•"/>
              <a:defRPr b="0" i="0" sz="2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0519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Char char="•"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0039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0039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0039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0039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004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004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1717350" y="362125"/>
            <a:ext cx="343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2023-2024 School Calendar</a:t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4294013" y="8680925"/>
            <a:ext cx="2152800" cy="677100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Weather Make Up Days (if needed) – </a:t>
            </a:r>
            <a:endParaRPr b="1" i="0" sz="9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 10, Feb 19; May 29-31</a:t>
            </a:r>
            <a:endParaRPr b="1" i="0" sz="9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*unused weather days may be used as additional inservice days for staff.</a:t>
            </a:r>
            <a:endParaRPr sz="1600"/>
          </a:p>
        </p:txBody>
      </p:sp>
      <p:sp>
        <p:nvSpPr>
          <p:cNvPr id="90" name="Google Shape;90;p1"/>
          <p:cNvSpPr txBox="1"/>
          <p:nvPr/>
        </p:nvSpPr>
        <p:spPr>
          <a:xfrm>
            <a:off x="146438" y="9210192"/>
            <a:ext cx="16845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8.15.2023 V. 16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1" name="Google Shape;91;p1"/>
          <p:cNvGraphicFramePr/>
          <p:nvPr/>
        </p:nvGraphicFramePr>
        <p:xfrm>
          <a:off x="146438" y="1079780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{DBB0AA37-641A-440F-BD25-C4DAA86A07F0}</a:tableStyleId>
              </a:tblPr>
              <a:tblGrid>
                <a:gridCol w="3256275"/>
              </a:tblGrid>
              <a:tr h="7799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 AUGUST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Aug 1	New Hire Orientation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Aug 2-4	All Staff Planning/In-Service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Aug 7-8	All Staff Planning/In-Service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Aug 8	New families: Mandatory Meet &amp; Greet</a:t>
                      </a:r>
                      <a:br>
                        <a:rPr lang="en-US" sz="900" u="none" cap="none" strike="noStrike"/>
                      </a:br>
                      <a:r>
                        <a:rPr lang="en-US" sz="900" u="none" cap="none" strike="noStrike"/>
                        <a:t>Returning families: Optional Meet and Greet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Aug 9	WELCOME BACK to our 19</a:t>
                      </a:r>
                      <a:r>
                        <a:rPr b="1" baseline="30000" lang="en-US" sz="900" u="none" cap="none" strike="noStrike"/>
                        <a:t>th</a:t>
                      </a:r>
                      <a:r>
                        <a:rPr b="1" lang="en-US" sz="900" u="none" cap="none" strike="noStrike"/>
                        <a:t> School Year! </a:t>
                      </a:r>
                      <a:endParaRPr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                                9am-3pm</a:t>
                      </a:r>
                      <a:endParaRPr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Aug 21                   AM/PM Extended Care Begins</a:t>
                      </a:r>
                      <a:endParaRPr b="1"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Aug 31	Student Picture Day</a:t>
                      </a:r>
                      <a:br>
                        <a:rPr lang="en-US" sz="900" u="none" cap="none" strike="noStrike"/>
                      </a:br>
                      <a:endParaRPr sz="9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43925">
                <a:tc>
                  <a:txBody>
                    <a:bodyPr/>
                    <a:lstStyle/>
                    <a:p>
                      <a:pPr indent="-800100" lvl="0" marL="8001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SEPTEMBER</a:t>
                      </a:r>
                      <a:endParaRPr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Sep 1	Staff Picture Day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Sep 4	Labor Day/School Closed</a:t>
                      </a:r>
                      <a:endParaRPr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Sep 5                     All Staff Training/NO PM EXTENDED CARE</a:t>
                      </a:r>
                      <a:endParaRPr b="1"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Sep 11	Open House 5:30-7:00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Sep 18-29	IEP Meetings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Sep 22	Vision Screening 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Sep 28	</a:t>
                      </a:r>
                      <a:r>
                        <a:rPr b="1" lang="en-US" sz="900"/>
                        <a:t>Half Day for Students/ </a:t>
                      </a:r>
                      <a:r>
                        <a:rPr b="1" lang="en-US" sz="900" u="none" cap="none" strike="noStrike"/>
                        <a:t>FABA</a:t>
                      </a:r>
                      <a:endParaRPr b="1"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Sep 29 	Teacher In-Service</a:t>
                      </a:r>
                      <a:endParaRPr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                               No school for Students/ FABA</a:t>
                      </a:r>
                      <a:endParaRPr b="1" sz="900" u="none" cap="none" strike="noStrike"/>
                    </a:p>
                  </a:txBody>
                  <a:tcPr marT="45725" marB="45725" marR="91450" marL="91450"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1058575">
                <a:tc>
                  <a:txBody>
                    <a:bodyPr/>
                    <a:lstStyle/>
                    <a:p>
                      <a:pPr indent="-800100" lvl="0" marL="8001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OCTOBER</a:t>
                      </a:r>
                      <a:endParaRPr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b="1" i="0" lang="en-US" sz="900" u="none" cap="none" strike="noStrike"/>
                        <a:t>Oct 3                      </a:t>
                      </a:r>
                      <a:r>
                        <a:rPr b="1" lang="en-US" sz="900" u="none" cap="none" strike="noStrike"/>
                        <a:t>All Staff Training/NO PM EXTENDED CARE</a:t>
                      </a:r>
                      <a:endParaRPr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Oct 14	14</a:t>
                      </a:r>
                      <a:r>
                        <a:rPr baseline="30000" lang="en-US" sz="900" u="none" cap="none" strike="noStrike"/>
                        <a:t>th </a:t>
                      </a:r>
                      <a:r>
                        <a:rPr lang="en-US" sz="900" u="none" cap="none" strike="noStrike"/>
                        <a:t>Annual Flounder Pounder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Oct 16	1</a:t>
                      </a:r>
                      <a:r>
                        <a:rPr baseline="30000" lang="en-US" sz="900" u="none" cap="none" strike="noStrike"/>
                        <a:t>st</a:t>
                      </a:r>
                      <a:r>
                        <a:rPr lang="en-US" sz="900" u="none" cap="none" strike="noStrike"/>
                        <a:t> Quarter ends</a:t>
                      </a:r>
                      <a:endParaRPr sz="900" u="none" cap="none" strike="noStrike"/>
                    </a:p>
                    <a:p>
                      <a:pPr indent="-800100" lvl="0" marL="8001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/>
                        <a:t>Oct 18</a:t>
                      </a:r>
                      <a:r>
                        <a:rPr lang="en-US" sz="900"/>
                        <a:t>	</a:t>
                      </a:r>
                      <a:r>
                        <a:rPr b="1" lang="en-US" sz="900"/>
                        <a:t>Conner’s A-Maze-ing Acres </a:t>
                      </a:r>
                      <a:endParaRPr/>
                    </a:p>
                    <a:p>
                      <a:pPr indent="-800100" lvl="0" marL="8001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b="1" lang="en-US" sz="900"/>
                        <a:t>                               (Lower School)/NO PM EXTENDED CARE</a:t>
                      </a:r>
                      <a:endParaRPr sz="900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lang="en-US" sz="900" u="none" cap="none" strike="noStrike"/>
                        <a:t>Oct 27	Miller Electric Trick or Treating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lang="en-US" sz="900" u="none" cap="none" strike="noStrike"/>
                        <a:t>Oct 31	Halloween Party/Trunk or Treat</a:t>
                      </a:r>
                      <a:endParaRPr sz="900" u="none" cap="none" strike="noStrike"/>
                    </a:p>
                  </a:txBody>
                  <a:tcPr marT="45725" marB="45725" marR="91450" marL="91450"/>
                </a:tc>
              </a:tr>
              <a:tr h="1326275">
                <a:tc>
                  <a:txBody>
                    <a:bodyPr/>
                    <a:lstStyle/>
                    <a:p>
                      <a:pPr indent="-800100" lvl="0" marL="8001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NOVEMBER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i="0" lang="en-US" sz="900" u="none" cap="none" strike="noStrike"/>
                        <a:t>Nov 7                     </a:t>
                      </a:r>
                      <a:r>
                        <a:rPr b="1" lang="en-US" sz="900" u="none" cap="none" strike="noStrike"/>
                        <a:t>All Staff Training/NO PM EXTENDED CARE</a:t>
                      </a:r>
                      <a:r>
                        <a:rPr b="1" i="0" lang="en-US" sz="900" u="none" cap="none" strike="noStrike"/>
                        <a:t> </a:t>
                      </a:r>
                      <a:endParaRPr b="1" i="0"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Nov 9	3</a:t>
                      </a:r>
                      <a:r>
                        <a:rPr baseline="30000" lang="en-US" sz="900" u="none" cap="none" strike="noStrike"/>
                        <a:t>rd</a:t>
                      </a:r>
                      <a:r>
                        <a:rPr lang="en-US" sz="900" u="none" cap="none" strike="noStrike"/>
                        <a:t> Annual Autism in Action Clay Shoot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Nov 10	Veterans Day Observed/School Closed (Weather Day)</a:t>
                      </a:r>
                      <a:endParaRPr b="1"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lang="en-US" sz="900" u="none" cap="none" strike="noStrike"/>
                        <a:t>Nov 16	Urban Air (Upper School)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Nov 20-24            </a:t>
                      </a:r>
                      <a:r>
                        <a:rPr lang="en-US" sz="900" u="none" cap="none" strike="noStrike"/>
                        <a:t> </a:t>
                      </a:r>
                      <a:r>
                        <a:rPr lang="en-US" sz="900" u="none" cap="none" strike="noStrike"/>
                        <a:t>Thanksgiving/School Holiday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lang="en-US" sz="900" u="none" cap="none" strike="noStrike"/>
                        <a:t>Nov 30	Fall Art Exhibition 5:30pm</a:t>
                      </a:r>
                      <a:endParaRPr sz="900" u="none" cap="none" strike="noStrike"/>
                    </a:p>
                  </a:txBody>
                  <a:tcPr marT="45725" marB="45725" marR="91450" marL="91450"/>
                </a:tc>
              </a:tr>
              <a:tr h="970000">
                <a:tc>
                  <a:txBody>
                    <a:bodyPr/>
                    <a:lstStyle/>
                    <a:p>
                      <a:pPr indent="-800100" lvl="0" marL="8001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DECEMBER</a:t>
                      </a:r>
                      <a:endParaRPr sz="900" u="none" cap="none" strike="noStrike"/>
                    </a:p>
                    <a:p>
                      <a:pPr indent="-800100" lvl="0" marL="80010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Dec 5                        All Staff Training/NO PM EXTENDED CARE</a:t>
                      </a:r>
                      <a:endParaRPr b="1" sz="900" u="none" cap="none" strike="noStrike"/>
                    </a:p>
                    <a:p>
                      <a:pPr indent="-800100" lvl="0" marL="80010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Dec 7                        Staff Holiday Party/NO PM EXTENDED CARE</a:t>
                      </a:r>
                      <a:endParaRPr b="1" sz="900" u="none" cap="none" strike="noStrike"/>
                    </a:p>
                    <a:p>
                      <a:pPr indent="-800100" lvl="0" marL="80010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lang="en-US" sz="900" u="none" cap="none" strike="noStrike"/>
                        <a:t>Dec 11-15                HOLIDAZE FUN WEEK</a:t>
                      </a:r>
                      <a:endParaRPr sz="900" u="none" cap="none" strike="noStrike"/>
                    </a:p>
                    <a:p>
                      <a:pPr indent="-800100" lvl="0" marL="80010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Dec 15                      PJ, Gingerbread, &amp; Santa Day</a:t>
                      </a:r>
                      <a:endParaRPr/>
                    </a:p>
                    <a:p>
                      <a:pPr indent="-800100" lvl="0" marL="80010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                                  NO PM EXTENDED CARE</a:t>
                      </a:r>
                      <a:endParaRPr b="1" sz="900" u="none" cap="none" strike="noStrike"/>
                    </a:p>
                    <a:p>
                      <a:pPr indent="-800100" lvl="0" marL="80010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Dec 18-29                Winter Break/School Holiday</a:t>
                      </a:r>
                      <a:endParaRPr b="1"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t/>
                      </a:r>
                      <a:endParaRPr sz="900" u="none" cap="none" strike="noStrike"/>
                    </a:p>
                  </a:txBody>
                  <a:tcPr marT="45725" marB="45725" marR="91450" marL="91450"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80600">
                <a:tc>
                  <a:txBody>
                    <a:bodyPr/>
                    <a:lstStyle/>
                    <a:p>
                      <a:pPr indent="-800100" lvl="0" marL="8001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JANUARY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b="1" lang="en-US" sz="900" u="none" cap="none" strike="noStrike"/>
                        <a:t>Jan 1	Winter Break/School Holiday</a:t>
                      </a:r>
                      <a:endParaRPr b="1"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b="1" lang="en-US" sz="900" u="none" cap="none" strike="noStrike"/>
                        <a:t>Jan 2	Teacher In-Service/No School for Students</a:t>
                      </a:r>
                      <a:endParaRPr b="1"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Jan 3	Students Return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Jan 10	2</a:t>
                      </a:r>
                      <a:r>
                        <a:rPr baseline="30000" lang="en-US" sz="900" u="none" cap="none" strike="noStrike"/>
                        <a:t>nd</a:t>
                      </a:r>
                      <a:r>
                        <a:rPr lang="en-US" sz="900" u="none" cap="none" strike="noStrike"/>
                        <a:t> Quarter Ends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Jan 15	Martin Luther King, Jr. Holiday/School Closed</a:t>
                      </a:r>
                      <a:endParaRPr b="1"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Jan 19	Picture Retakes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Jan 25	100th Day of School</a:t>
                      </a:r>
                      <a:endParaRPr sz="9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92" name="Google Shape;92;p1"/>
          <p:cNvGraphicFramePr/>
          <p:nvPr/>
        </p:nvGraphicFramePr>
        <p:xfrm>
          <a:off x="3625541" y="1072692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{DBB0AA37-641A-440F-BD25-C4DAA86A07F0}</a:tableStyleId>
              </a:tblPr>
              <a:tblGrid>
                <a:gridCol w="3489725"/>
              </a:tblGrid>
              <a:tr h="907175">
                <a:tc>
                  <a:txBody>
                    <a:bodyPr/>
                    <a:lstStyle/>
                    <a:p>
                      <a:pPr indent="-800100" lvl="0" marL="8001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FEBRUARY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Feb 6                      All Staff Training/NO PM EXTENDED CARE</a:t>
                      </a:r>
                      <a:endParaRPr b="1"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Feb 7	World of Nations Celebrations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Feb 14	Student/Staff Valentine’s Exchange Party/Luncheon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Feb 19	President’s Day/School Closed (Weather Day)</a:t>
                      </a:r>
                      <a:endParaRPr b="1"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lang="en-US" sz="900" u="none" cap="none" strike="noStrike"/>
                        <a:t>Feb 29	Field Trip to Jacksonville Zoo (Lower School)</a:t>
                      </a:r>
                      <a:endParaRPr sz="9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61250">
                <a:tc>
                  <a:txBody>
                    <a:bodyPr/>
                    <a:lstStyle/>
                    <a:p>
                      <a:pPr indent="-800100" lvl="0" marL="8001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MARCH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Mar 1	Field Trip (Upper School)</a:t>
                      </a:r>
                      <a:endParaRPr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Mar 5                    All Staff Training/NO PM EXTENDED CARE</a:t>
                      </a:r>
                      <a:endParaRPr b="1"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lang="en-US" sz="900" u="none" cap="none" strike="noStrike"/>
                        <a:t>Mar 8	Teacher In-Service/ No School for students</a:t>
                      </a:r>
                      <a:endParaRPr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b="1" lang="en-US" sz="900" u="none" cap="none" strike="noStrike"/>
                        <a:t>Mar 15                  NO PM EXTENDED CARE</a:t>
                      </a:r>
                      <a:endParaRPr b="1"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Mar 18-22	Spring Break/School Holiday</a:t>
                      </a:r>
                      <a:endParaRPr b="1"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Mar 22	3</a:t>
                      </a:r>
                      <a:r>
                        <a:rPr baseline="30000" lang="en-US" sz="900" u="none" cap="none" strike="noStrike"/>
                        <a:t>rd</a:t>
                      </a:r>
                      <a:r>
                        <a:rPr lang="en-US" sz="900" u="none" cap="none" strike="noStrike"/>
                        <a:t> Quarter ends</a:t>
                      </a:r>
                      <a:endParaRPr sz="900" u="none" cap="none" strike="noStrike"/>
                    </a:p>
                  </a:txBody>
                  <a:tcPr marT="45725" marB="45725" marR="91450" marL="91450"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786150">
                <a:tc>
                  <a:txBody>
                    <a:bodyPr/>
                    <a:lstStyle/>
                    <a:p>
                      <a:pPr indent="-800100" lvl="0" marL="8001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APRIL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Apr 2                      All Staff Training/NO PM EXTENDED CARE</a:t>
                      </a:r>
                      <a:endParaRPr b="1"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Apr 11	Spring Art Exhibition &amp; Piano Recital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Apr 20	Spring Dance </a:t>
                      </a:r>
                      <a:endParaRPr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Apr 22-26	Spirit Week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1692625">
                <a:tc>
                  <a:txBody>
                    <a:bodyPr/>
                    <a:lstStyle/>
                    <a:p>
                      <a:pPr indent="-800100" lvl="0" marL="8001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MAY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May 1-10	IEP Meetings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May 6	20th Annual Charity Golf Classic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May 6-10	Employee Appreciation Week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May 10	Dismissal at 12:00pm/NO PM EXTENDED CARE</a:t>
                      </a:r>
                      <a:endParaRPr b="1"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May 10	Employee of the Year Celebration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May 17	Water Day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May 20-21	Student Awards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May 24	4</a:t>
                      </a:r>
                      <a:r>
                        <a:rPr b="1" baseline="30000" lang="en-US" sz="900" u="none" cap="none" strike="noStrike"/>
                        <a:t>th</a:t>
                      </a:r>
                      <a:r>
                        <a:rPr b="1" lang="en-US" sz="900" u="none" cap="none" strike="noStrike"/>
                        <a:t> Quarter Ends &amp; Last Day for Students</a:t>
                      </a:r>
                      <a:endParaRPr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                               NO PM EXTENDED CARE</a:t>
                      </a:r>
                      <a:endParaRPr b="1"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May 27	Memorial Day/School Closed</a:t>
                      </a:r>
                      <a:endParaRPr b="1"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lang="en-US" sz="900" u="none" cap="none" strike="noStrike"/>
                        <a:t>May 28	Teacher In-Service Day</a:t>
                      </a:r>
                      <a:endParaRPr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lang="en-US" sz="900" u="none" cap="none" strike="noStrike"/>
                        <a:t>May 29-31	Weather Days</a:t>
                      </a:r>
                      <a:endParaRPr sz="900" u="none" cap="none" strike="noStrike"/>
                    </a:p>
                  </a:txBody>
                  <a:tcPr marT="45725" marB="45725" marR="91450" marL="91450"/>
                </a:tc>
              </a:tr>
              <a:tr h="698225">
                <a:tc>
                  <a:txBody>
                    <a:bodyPr/>
                    <a:lstStyle/>
                    <a:p>
                      <a:pPr indent="-800100" lvl="0" marL="8001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JUNE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June 3-11	Summer Break – School Closed</a:t>
                      </a:r>
                      <a:endParaRPr b="1"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June 12-28	Extended Summer Services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June 19                 Juneteenth Holiday/JSA CLOSED</a:t>
                      </a:r>
                      <a:endParaRPr b="1" sz="900" u="none" cap="none" strike="noStrike"/>
                    </a:p>
                  </a:txBody>
                  <a:tcPr marT="45725" marB="45725" marR="91450" marL="91450"/>
                </a:tc>
              </a:tr>
              <a:tr h="812650">
                <a:tc>
                  <a:txBody>
                    <a:bodyPr/>
                    <a:lstStyle/>
                    <a:p>
                      <a:pPr indent="-800100" lvl="0" marL="8001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JULY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July 1-3	Extended Summer Services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July 4	US Independence Day/School Closed</a:t>
                      </a:r>
                      <a:endParaRPr b="1"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July 5-19	Extended Summer Services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July 22-31	Summer Break – School Closed</a:t>
                      </a:r>
                      <a:endParaRPr b="1" sz="900" u="none" cap="none" strike="noStrike"/>
                    </a:p>
                  </a:txBody>
                  <a:tcPr marT="45725" marB="45725" marR="91450" marL="91450"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2800">
                <a:tc>
                  <a:txBody>
                    <a:bodyPr/>
                    <a:lstStyle/>
                    <a:p>
                      <a:pPr indent="-800100" lvl="0" marL="8001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AUGUST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Aug 1-2	Summer Break – School Closed</a:t>
                      </a:r>
                      <a:endParaRPr b="1"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900" u="none" cap="none" strike="noStrike"/>
                        <a:t>Aug 5-8	Staff In-Service</a:t>
                      </a:r>
                      <a:endParaRPr b="1"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Aug 8	New Families: Mandatory Meet &amp; Greet</a:t>
                      </a:r>
                      <a:br>
                        <a:rPr b="1" lang="en-US" sz="900" u="none" cap="none" strike="noStrike"/>
                      </a:br>
                      <a:r>
                        <a:rPr lang="en-US" sz="900" u="none" cap="none" strike="noStrike"/>
                        <a:t>Returning Families: Optional Meet &amp; Greet</a:t>
                      </a:r>
                      <a:endParaRPr sz="900" u="none" cap="none" strike="noStrike"/>
                    </a:p>
                    <a:p>
                      <a:pPr indent="-800100" lvl="0" marL="8001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900" u="none" cap="none" strike="noStrike"/>
                        <a:t>Aug 9	WELCOME BACK to School 9am-3pm </a:t>
                      </a:r>
                      <a:br>
                        <a:rPr lang="en-US" sz="900" u="none" cap="none" strike="noStrike"/>
                      </a:br>
                      <a:r>
                        <a:rPr lang="en-US" sz="900" u="none" cap="none" strike="noStrike"/>
                        <a:t>JSA starts our 20</a:t>
                      </a:r>
                      <a:r>
                        <a:rPr baseline="30000" lang="en-US" sz="900" u="none" cap="none" strike="noStrike"/>
                        <a:t>th</a:t>
                      </a:r>
                      <a:r>
                        <a:rPr lang="en-US" sz="900" u="none" cap="none" strike="noStrike"/>
                        <a:t> year</a:t>
                      </a:r>
                      <a:endParaRPr sz="9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66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100" u="none" cap="none" strike="noStrike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descr="A picture containing text, graphics, graphic design, screenshot&#10;&#10;Description automatically generated" id="93" name="Google Shape;9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0538" y="146716"/>
            <a:ext cx="1331160" cy="642565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 txBox="1"/>
          <p:nvPr/>
        </p:nvSpPr>
        <p:spPr>
          <a:xfrm>
            <a:off x="4741686" y="146725"/>
            <a:ext cx="23736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Student Hours: 9:00am-3:00pm</a:t>
            </a:r>
            <a:endParaRPr/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Staff Hours: 8:30am-4:00pm</a:t>
            </a:r>
            <a:endParaRPr/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JSA Admin</a:t>
            </a:r>
            <a:r>
              <a:rPr b="1" lang="en-US" sz="1200"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b="1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904.732.4343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2016-03-15T21:26:54Z</dcterms:created>
  <dc:creator>Jacksonville School for Autism JSA</dc:creator>
</cp:coreProperties>
</file>