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315200" cy="96012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jg4MUie5iGeBbu53QT/6D6vDC3+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8DBDCE6-8343-4BF5-8124-AE61E71FB578}">
  <a:tblStyle styleId="{38DBDCE6-8343-4BF5-8124-AE61E71FB57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TxStyle b="off" i="off"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/>
      <a:tcStyle>
        <a:tcBdr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066" y="-6"/>
      </p:cViewPr>
      <p:guideLst>
        <p:guide orient="horz" pos="3024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40" y="2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11400" y="1162050"/>
            <a:ext cx="23876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7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8829677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40" y="8829677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677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1162050"/>
            <a:ext cx="23876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548640" y="1571308"/>
            <a:ext cx="6217920" cy="3342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914400" y="5042853"/>
            <a:ext cx="5486400" cy="2318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611663" y="2447132"/>
            <a:ext cx="6091873" cy="630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1955324" y="3790791"/>
            <a:ext cx="8136573" cy="1577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1245076" y="2259171"/>
            <a:ext cx="8136573" cy="4640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502920" y="2555875"/>
            <a:ext cx="630936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499110" y="2393635"/>
            <a:ext cx="6309360" cy="3993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499110" y="6425250"/>
            <a:ext cx="6309360" cy="210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40"/>
              <a:buNone/>
              <a:defRPr sz="144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502920" y="2555875"/>
            <a:ext cx="310896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3703320" y="2555875"/>
            <a:ext cx="310896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503873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503874" y="2353628"/>
            <a:ext cx="3094672" cy="115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503874" y="3507105"/>
            <a:ext cx="3094672" cy="5158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3703320" y="2353628"/>
            <a:ext cx="3109913" cy="115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3703320" y="3507105"/>
            <a:ext cx="3109913" cy="5158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Calibri"/>
              <a:buNone/>
              <a:defRPr sz="256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3109913" y="1382397"/>
            <a:ext cx="3703320" cy="682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116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Char char="•"/>
              <a:defRPr sz="2560"/>
            </a:lvl1pPr>
            <a:lvl2pPr marL="914400" lvl="1" indent="-37084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  <a:defRPr sz="2240"/>
            </a:lvl2pPr>
            <a:lvl3pPr marL="1371600" lvl="2" indent="-35051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Char char="•"/>
              <a:defRPr sz="1920"/>
            </a:lvl3pPr>
            <a:lvl4pPr marL="182880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503873" y="2880360"/>
            <a:ext cx="2359342" cy="5336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Calibri"/>
              <a:buNone/>
              <a:defRPr sz="256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3109913" y="1382397"/>
            <a:ext cx="3703320" cy="682307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503873" y="2880360"/>
            <a:ext cx="2359342" cy="5336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0"/>
              <a:buFont typeface="Calibri"/>
              <a:buNone/>
              <a:defRPr sz="3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502920" y="2555875"/>
            <a:ext cx="630936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084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Char char="•"/>
              <a:defRPr sz="2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051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Char char="•"/>
              <a:defRPr sz="19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004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004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3852045" y="64798"/>
            <a:ext cx="3341100" cy="8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</a:t>
            </a: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-202</a:t>
            </a: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School Calendar</a:t>
            </a: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Hours: 9:00am - 3:00pm</a:t>
            </a: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Staff Hours:  8:30am - 4:00pm</a:t>
            </a:r>
            <a:endParaRPr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588804" y="8954223"/>
            <a:ext cx="20688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Days made up for Hurricanes: </a:t>
            </a:r>
            <a:endParaRPr sz="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9/29- made up on 10/10</a:t>
            </a:r>
            <a:endParaRPr sz="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9/30- made up on 3/10 &amp; 4/7</a:t>
            </a:r>
            <a:endParaRPr sz="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8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11/10- made up on 5/5 &amp; 5/26</a:t>
            </a:r>
            <a:endParaRPr sz="800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57700" y="9224025"/>
            <a:ext cx="13284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17Jan2023 </a:t>
            </a: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 V16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1" name="Google Shape;91;p1"/>
          <p:cNvGraphicFramePr/>
          <p:nvPr/>
        </p:nvGraphicFramePr>
        <p:xfrm>
          <a:off x="91440" y="829501"/>
          <a:ext cx="3566150" cy="8275380"/>
        </p:xfrm>
        <a:graphic>
          <a:graphicData uri="http://schemas.openxmlformats.org/drawingml/2006/table">
            <a:tbl>
              <a:tblPr bandRow="1">
                <a:noFill/>
                <a:tableStyleId>{38DBDCE6-8343-4BF5-8124-AE61E71FB578}</a:tableStyleId>
              </a:tblPr>
              <a:tblGrid>
                <a:gridCol w="3566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 AUGUST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Aug </a:t>
                      </a:r>
                      <a:r>
                        <a:rPr lang="en-US" sz="1050"/>
                        <a:t>3</a:t>
                      </a:r>
                      <a:r>
                        <a:rPr lang="en-US" sz="1050" u="none" strike="noStrike" cap="none"/>
                        <a:t>-</a:t>
                      </a:r>
                      <a:r>
                        <a:rPr lang="en-US" sz="1050"/>
                        <a:t>5</a:t>
                      </a:r>
                      <a:r>
                        <a:rPr lang="en-US" sz="1050" u="none" strike="noStrike" cap="none"/>
                        <a:t>	All Staff Planning/In-Service</a:t>
                      </a:r>
                      <a:endParaRPr sz="1050" u="none" strike="noStrike" cap="none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/>
                        <a:t>Aug 8-9	All Staff Planning/In-Service</a:t>
                      </a:r>
                      <a:endParaRPr sz="1050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Aug</a:t>
                      </a:r>
                      <a:r>
                        <a:rPr lang="en-US" sz="1050"/>
                        <a:t> 9</a:t>
                      </a:r>
                      <a:r>
                        <a:rPr lang="en-US" sz="1050" u="none" strike="noStrike" cap="none"/>
                        <a:t>	New families: Mandatory Meet &amp; Greet</a:t>
                      </a:r>
                      <a:br>
                        <a:rPr lang="en-US" sz="1050" u="none" strike="noStrike" cap="none"/>
                      </a:br>
                      <a:r>
                        <a:rPr lang="en-US" sz="1050" u="none" strike="noStrike" cap="none"/>
                        <a:t>Returning families: Optional Meet and Greet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Aug </a:t>
                      </a:r>
                      <a:r>
                        <a:rPr lang="en-US" sz="1050"/>
                        <a:t>10</a:t>
                      </a:r>
                      <a:r>
                        <a:rPr lang="en-US" sz="1050" u="none" strike="noStrike" cap="none"/>
                        <a:t>	WELCOME BACK to School 9am-3pm </a:t>
                      </a:r>
                      <a:br>
                        <a:rPr lang="en-US" sz="1050"/>
                      </a:br>
                      <a:endParaRPr sz="1050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/>
                        <a:t>JSA starts our 18</a:t>
                      </a:r>
                      <a:r>
                        <a:rPr lang="en-US" sz="1050" baseline="30000"/>
                        <a:t>th</a:t>
                      </a:r>
                      <a:r>
                        <a:rPr lang="en-US" sz="1050"/>
                        <a:t> year</a:t>
                      </a:r>
                      <a:endParaRPr sz="105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800100" marR="0" lvl="0" indent="-8001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SEPTEMBER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lang="en-US" sz="1050" i="1" u="none" strike="noStrike" cap="none"/>
                        <a:t>Events: IEP Meetings, School Pictures, Open House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Sep </a:t>
                      </a:r>
                      <a:r>
                        <a:rPr lang="en-US" sz="1050"/>
                        <a:t>5</a:t>
                      </a:r>
                      <a:r>
                        <a:rPr lang="en-US" sz="1050" u="none" strike="noStrike" cap="none"/>
                        <a:t>	Labor Day/School Closed</a:t>
                      </a:r>
                      <a:endParaRPr sz="1050" u="none" strike="noStrike" cap="none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/>
                        <a:t>Sep 6	Open House 5:30-7:00</a:t>
                      </a:r>
                      <a:endParaRPr sz="1050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/>
                        <a:t>Sep 13	Staff Picture Day</a:t>
                      </a:r>
                      <a:endParaRPr sz="1050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/>
                        <a:t>Sep 14	Student Picture Day</a:t>
                      </a:r>
                      <a:endParaRPr sz="1400" u="none" strike="noStrike" cap="none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1"/>
                        <a:t>Sep 22	Dismissal at 12:00/FABA</a:t>
                      </a:r>
                      <a:endParaRPr sz="1050" b="1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/>
                        <a:t>Sep 23</a:t>
                      </a:r>
                      <a:r>
                        <a:rPr lang="en-US" sz="1050" u="none" strike="noStrike" cap="none"/>
                        <a:t> 	Teacher In-Service/No school for Students F</a:t>
                      </a:r>
                      <a:r>
                        <a:rPr lang="en-US" sz="1050"/>
                        <a:t>ABA</a:t>
                      </a:r>
                      <a:endParaRPr sz="1050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/>
                        <a:t>Sep 26-30	New Student IEP Meetings</a:t>
                      </a:r>
                      <a:endParaRPr sz="1050"/>
                    </a:p>
                  </a:txBody>
                  <a:tcPr marL="91450" marR="91450" marT="45725" marB="45725"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800100" marR="0" lvl="0" indent="-8001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OCTOBER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endParaRPr sz="1050" i="1" u="none" strike="noStrike" cap="none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/>
                        <a:t>Oct 8	13th Annual Flounder Pounder</a:t>
                      </a:r>
                      <a:endParaRPr sz="1050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1">
                          <a:highlight>
                            <a:srgbClr val="FFE599"/>
                          </a:highlight>
                        </a:rPr>
                        <a:t>Oct 10	Full Day of School for Students</a:t>
                      </a:r>
                      <a:endParaRPr sz="1050" b="1">
                        <a:highlight>
                          <a:srgbClr val="FFE599"/>
                        </a:highlight>
                      </a:endParaRPr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/>
                        <a:t>Oct 14	1</a:t>
                      </a:r>
                      <a:r>
                        <a:rPr lang="en-US" sz="1050" baseline="30000"/>
                        <a:t>st</a:t>
                      </a:r>
                      <a:r>
                        <a:rPr lang="en-US" sz="1050"/>
                        <a:t> Quarter ends</a:t>
                      </a:r>
                      <a:endParaRPr sz="1050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lang="en-US" sz="1050" u="none" strike="noStrike" cap="none"/>
                        <a:t>Oct </a:t>
                      </a:r>
                      <a:r>
                        <a:rPr lang="en-US" sz="1050"/>
                        <a:t>19</a:t>
                      </a:r>
                      <a:r>
                        <a:rPr lang="en-US" sz="1050" u="none" strike="noStrike" cap="none"/>
                        <a:t>	</a:t>
                      </a:r>
                      <a:r>
                        <a:rPr lang="en-US" sz="1050"/>
                        <a:t>Miller Electric Trick or Treating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lang="en-US" sz="1050" u="none" strike="noStrike" cap="none"/>
                        <a:t>Oct </a:t>
                      </a:r>
                      <a:r>
                        <a:rPr lang="en-US" sz="1050"/>
                        <a:t>28</a:t>
                      </a:r>
                      <a:r>
                        <a:rPr lang="en-US" sz="1050" u="none" strike="noStrike" cap="none"/>
                        <a:t>	</a:t>
                      </a:r>
                      <a:r>
                        <a:rPr lang="en-US" sz="1050"/>
                        <a:t>Halloween Party</a:t>
                      </a:r>
                      <a:endParaRPr sz="105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800100" marR="0" lvl="0" indent="-8001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NOVEMBER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i="1" u="none" strike="noStrike" cap="none"/>
                        <a:t>Events: Field Trip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i="1" u="none" strike="noStrike" cap="none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lang="en-US" sz="1050"/>
                        <a:t>Nov 2	Conner’s A-Maze-ing Acres</a:t>
                      </a:r>
                      <a:endParaRPr sz="1050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/>
                        <a:t>Nov 10	2</a:t>
                      </a:r>
                      <a:r>
                        <a:rPr lang="en-US" sz="1050" baseline="30000"/>
                        <a:t>nd</a:t>
                      </a:r>
                      <a:r>
                        <a:rPr lang="en-US" sz="1050"/>
                        <a:t> Annual Autism in Action Clay Shoot</a:t>
                      </a:r>
                      <a:endParaRPr sz="1050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Nov 11	Veterans Day (School </a:t>
                      </a:r>
                      <a:r>
                        <a:rPr lang="en-US" sz="1050"/>
                        <a:t>Closed)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Nov 2</a:t>
                      </a:r>
                      <a:r>
                        <a:rPr lang="en-US" sz="1050"/>
                        <a:t>1</a:t>
                      </a:r>
                      <a:r>
                        <a:rPr lang="en-US" sz="1050" u="none" strike="noStrike" cap="none"/>
                        <a:t>-2</a:t>
                      </a:r>
                      <a:r>
                        <a:rPr lang="en-US" sz="1050"/>
                        <a:t>5</a:t>
                      </a:r>
                      <a:r>
                        <a:rPr lang="en-US" sz="1050" u="none" strike="noStrike" cap="none"/>
                        <a:t>	Thanksgiving/School Holiday</a:t>
                      </a:r>
                      <a:endParaRPr sz="105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800100" marR="0" lvl="0" indent="-8001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DECEMBER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lang="en-US" sz="1050" i="1" u="none" strike="noStrike" cap="none"/>
                        <a:t>Events: JSA Holiday Program &amp; Santa, PJ Day &amp; Gift Exchange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Dec 1</a:t>
                      </a:r>
                      <a:r>
                        <a:rPr lang="en-US" sz="1050"/>
                        <a:t>6</a:t>
                      </a:r>
                      <a:r>
                        <a:rPr lang="en-US" sz="1050" u="none" strike="noStrike" cap="none"/>
                        <a:t>              PJ &amp; Gingerbread House Day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Dec </a:t>
                      </a:r>
                      <a:r>
                        <a:rPr lang="en-US" sz="1050"/>
                        <a:t>19</a:t>
                      </a:r>
                      <a:r>
                        <a:rPr lang="en-US" sz="1050" u="none" strike="noStrike" cap="none"/>
                        <a:t>-</a:t>
                      </a:r>
                      <a:r>
                        <a:rPr lang="en-US" sz="1050"/>
                        <a:t>30</a:t>
                      </a:r>
                      <a:r>
                        <a:rPr lang="en-US" sz="1050" u="none" strike="noStrike" cap="none"/>
                        <a:t>	Christmas Break/School Holiday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/>
                    </a:p>
                  </a:txBody>
                  <a:tcPr marL="91450" marR="91450" marT="45725" marB="45725"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800100" marR="0" lvl="0" indent="-8001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JANUARY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i="1" u="none" strike="noStrike" cap="none"/>
                        <a:t>Events: 100</a:t>
                      </a:r>
                      <a:r>
                        <a:rPr lang="en-US" sz="1050" i="1" u="none" strike="noStrike" cap="none" baseline="30000"/>
                        <a:t>th</a:t>
                      </a:r>
                      <a:r>
                        <a:rPr lang="en-US" sz="1050" i="1" u="none" strike="noStrike" cap="none"/>
                        <a:t>  Day of School Celebration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lang="en-US" sz="1050" u="none" strike="noStrike" cap="none"/>
                        <a:t>Jan </a:t>
                      </a:r>
                      <a:r>
                        <a:rPr lang="en-US" sz="1050"/>
                        <a:t>2</a:t>
                      </a:r>
                      <a:r>
                        <a:rPr lang="en-US" sz="1050" u="none" strike="noStrike" cap="none"/>
                        <a:t>	Teacher In-Service/No School for Students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Jan </a:t>
                      </a:r>
                      <a:r>
                        <a:rPr lang="en-US" sz="1050"/>
                        <a:t>3</a:t>
                      </a:r>
                      <a:r>
                        <a:rPr lang="en-US" sz="1050" u="none" strike="noStrike" cap="none"/>
                        <a:t>	Students Return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Jan </a:t>
                      </a:r>
                      <a:r>
                        <a:rPr lang="en-US" sz="1050"/>
                        <a:t>10</a:t>
                      </a:r>
                      <a:r>
                        <a:rPr lang="en-US" sz="1050" u="none" strike="noStrike" cap="none"/>
                        <a:t>	2</a:t>
                      </a:r>
                      <a:r>
                        <a:rPr lang="en-US" sz="1050" u="none" strike="noStrike" cap="none" baseline="30000"/>
                        <a:t>nd</a:t>
                      </a:r>
                      <a:r>
                        <a:rPr lang="en-US" sz="1050" u="none" strike="noStrike" cap="none"/>
                        <a:t> Quarter Ends</a:t>
                      </a:r>
                      <a:endParaRPr sz="1050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Jan 1</a:t>
                      </a:r>
                      <a:r>
                        <a:rPr lang="en-US" sz="1050"/>
                        <a:t>6</a:t>
                      </a:r>
                      <a:r>
                        <a:rPr lang="en-US" sz="1050" u="none" strike="noStrike" cap="none"/>
                        <a:t>	Martin Luther King, Jr. Holiday/ School Closed</a:t>
                      </a:r>
                      <a:endParaRPr sz="1050" u="none" strike="noStrike" cap="none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/>
                        <a:t>Jan 24	Picture Retakes</a:t>
                      </a:r>
                      <a:endParaRPr sz="1050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1">
                          <a:highlight>
                            <a:srgbClr val="FFE599"/>
                          </a:highlight>
                        </a:rPr>
                        <a:t>Jan 27	100th Day of School</a:t>
                      </a:r>
                      <a:endParaRPr sz="1050" b="1">
                        <a:highlight>
                          <a:srgbClr val="FFE599"/>
                        </a:highlight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2" name="Google Shape;92;p1"/>
          <p:cNvGraphicFramePr/>
          <p:nvPr>
            <p:extLst>
              <p:ext uri="{D42A27DB-BD31-4B8C-83A1-F6EECF244321}">
                <p14:modId xmlns:p14="http://schemas.microsoft.com/office/powerpoint/2010/main" val="1354736707"/>
              </p:ext>
            </p:extLst>
          </p:nvPr>
        </p:nvGraphicFramePr>
        <p:xfrm>
          <a:off x="3770844" y="829506"/>
          <a:ext cx="3503525" cy="8982205"/>
        </p:xfrm>
        <a:graphic>
          <a:graphicData uri="http://schemas.openxmlformats.org/drawingml/2006/table">
            <a:tbl>
              <a:tblPr bandRow="1">
                <a:noFill/>
                <a:tableStyleId>{38DBDCE6-8343-4BF5-8124-AE61E71FB578}</a:tableStyleId>
              </a:tblPr>
              <a:tblGrid>
                <a:gridCol w="350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72575">
                <a:tc>
                  <a:txBody>
                    <a:bodyPr/>
                    <a:lstStyle/>
                    <a:p>
                      <a:pPr marL="800100" marR="0" lvl="0" indent="-8001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u="none" strike="noStrike" cap="none" dirty="0"/>
                        <a:t>FEBRUARY</a:t>
                      </a:r>
                      <a:endParaRPr sz="1400" u="none" strike="noStrike" cap="none" dirty="0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 dirty="0"/>
                        <a:t>Feb 03              Vision Screening – Vision is Priceless</a:t>
                      </a:r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 dirty="0"/>
                        <a:t>Feb 14	Student/Staff Valentine’s Exchange Party/Luncheon</a:t>
                      </a:r>
                      <a:endParaRPr sz="1400" u="none" strike="noStrike" cap="none" dirty="0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 dirty="0"/>
                        <a:t>Feb 2</a:t>
                      </a:r>
                      <a:r>
                        <a:rPr lang="en-US" sz="1050" dirty="0"/>
                        <a:t>0</a:t>
                      </a:r>
                      <a:r>
                        <a:rPr lang="en-US" sz="1050" u="none" strike="noStrike" cap="none" dirty="0"/>
                        <a:t>	President’s Day/School Closed</a:t>
                      </a:r>
                      <a:endParaRPr sz="1050" u="none" strike="noStrike" cap="none" dirty="0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 dirty="0"/>
                        <a:t>Feb 2</a:t>
                      </a:r>
                      <a:r>
                        <a:rPr lang="en-US" sz="1050" dirty="0"/>
                        <a:t>7-28</a:t>
                      </a:r>
                      <a:r>
                        <a:rPr lang="en-US" sz="1050" u="none" strike="noStrike" cap="none" dirty="0"/>
                        <a:t>         Spirit Week Begins</a:t>
                      </a:r>
                      <a:endParaRPr sz="1050" u="none" strike="noStrike" cap="none" dirty="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900">
                <a:tc>
                  <a:txBody>
                    <a:bodyPr/>
                    <a:lstStyle/>
                    <a:p>
                      <a:pPr marL="800100" marR="0" lvl="0" indent="-8001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MARCH</a:t>
                      </a:r>
                      <a:endParaRPr sz="1400" u="none" strike="noStrike" cap="none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lang="en-US" sz="1050" i="1"/>
                        <a:t>Events: Field Trip</a:t>
                      </a:r>
                      <a:endParaRPr sz="1050" i="1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i="1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/>
                        <a:t>Mar 1-3	Spirit Week</a:t>
                      </a:r>
                      <a:endParaRPr sz="1050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Mar 2	Dr. Seuss’ Birthday Read Across America– Dress as your favorite character</a:t>
                      </a:r>
                      <a:endParaRPr sz="1050" u="none" strike="noStrike" cap="none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/>
                        <a:t>Mar 3	Field Trip to Jacksonville Zoo</a:t>
                      </a:r>
                      <a:endParaRPr sz="1050" b="1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lang="en-US" sz="1050" b="1">
                          <a:highlight>
                            <a:srgbClr val="FFE599"/>
                          </a:highlight>
                        </a:rPr>
                        <a:t>Mar 10	Full Day of School for Students</a:t>
                      </a:r>
                      <a:endParaRPr sz="1050" b="1">
                        <a:highlight>
                          <a:srgbClr val="FFE599"/>
                        </a:highlight>
                      </a:endParaRPr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Mar 1</a:t>
                      </a:r>
                      <a:r>
                        <a:rPr lang="en-US" sz="1050"/>
                        <a:t>3</a:t>
                      </a:r>
                      <a:r>
                        <a:rPr lang="en-US" sz="1050" u="none" strike="noStrike" cap="none"/>
                        <a:t>-1</a:t>
                      </a:r>
                      <a:r>
                        <a:rPr lang="en-US" sz="1050"/>
                        <a:t>7</a:t>
                      </a:r>
                      <a:r>
                        <a:rPr lang="en-US" sz="1050" u="none" strike="noStrike" cap="none"/>
                        <a:t>	Spring Break/School Holiday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Mar 2</a:t>
                      </a:r>
                      <a:r>
                        <a:rPr lang="en-US" sz="1050"/>
                        <a:t>4</a:t>
                      </a:r>
                      <a:r>
                        <a:rPr lang="en-US" sz="1050" u="none" strike="noStrike" cap="none"/>
                        <a:t>	3</a:t>
                      </a:r>
                      <a:r>
                        <a:rPr lang="en-US" sz="1050" u="none" strike="noStrike" cap="none" baseline="30000"/>
                        <a:t>rd</a:t>
                      </a:r>
                      <a:r>
                        <a:rPr lang="en-US" sz="1050" u="none" strike="noStrike" cap="none"/>
                        <a:t> Quarter ends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2575">
                <a:tc>
                  <a:txBody>
                    <a:bodyPr/>
                    <a:lstStyle/>
                    <a:p>
                      <a:pPr marL="800100" marR="0" lvl="0" indent="-8001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APRIL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lang="en-US" sz="1050" i="1" u="none" strike="noStrike" cap="none"/>
                        <a:t>Events: HEAL Zoo Walk, Spring </a:t>
                      </a:r>
                      <a:r>
                        <a:rPr lang="en-US" sz="1050" i="1"/>
                        <a:t>Dance, World of Nations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endParaRPr sz="1050" u="none" strike="noStrike" cap="none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/>
                        <a:t>Apr 3	19</a:t>
                      </a:r>
                      <a:r>
                        <a:rPr lang="en-US" sz="1050" baseline="30000"/>
                        <a:t>th</a:t>
                      </a:r>
                      <a:r>
                        <a:rPr lang="en-US" sz="1050"/>
                        <a:t> Annual Charity Golf Classic</a:t>
                      </a:r>
                      <a:endParaRPr sz="1050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/>
                        <a:t>Apr 3-14	IEP Meetings</a:t>
                      </a:r>
                      <a:endParaRPr sz="1050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1">
                          <a:highlight>
                            <a:srgbClr val="FFE599"/>
                          </a:highlight>
                        </a:rPr>
                        <a:t>Apr 7	World of Nations Day</a:t>
                      </a:r>
                      <a:endParaRPr sz="1050" b="1">
                        <a:highlight>
                          <a:srgbClr val="FFE599"/>
                        </a:highlight>
                      </a:endParaRPr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1" u="none" strike="noStrike" cap="none">
                          <a:highlight>
                            <a:srgbClr val="FFE599"/>
                          </a:highlight>
                        </a:rPr>
                        <a:t>Apr </a:t>
                      </a:r>
                      <a:r>
                        <a:rPr lang="en-US" sz="1050" b="1">
                          <a:highlight>
                            <a:srgbClr val="FFE599"/>
                          </a:highlight>
                        </a:rPr>
                        <a:t>7</a:t>
                      </a:r>
                      <a:r>
                        <a:rPr lang="en-US" sz="1050" b="1" u="none" strike="noStrike" cap="none">
                          <a:highlight>
                            <a:srgbClr val="FFE599"/>
                          </a:highlight>
                        </a:rPr>
                        <a:t>	</a:t>
                      </a:r>
                      <a:r>
                        <a:rPr lang="en-US" sz="1050" b="1">
                          <a:highlight>
                            <a:srgbClr val="FFE599"/>
                          </a:highlight>
                        </a:rPr>
                        <a:t>Full Day of School for Students</a:t>
                      </a:r>
                      <a:endParaRPr sz="1050" b="1">
                        <a:highlight>
                          <a:srgbClr val="FFE599"/>
                        </a:highlight>
                      </a:endParaRPr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Apr </a:t>
                      </a:r>
                      <a:r>
                        <a:rPr lang="en-US" sz="1050"/>
                        <a:t>15</a:t>
                      </a:r>
                      <a:r>
                        <a:rPr lang="en-US" sz="1050" u="none" strike="noStrike" cap="none"/>
                        <a:t>	</a:t>
                      </a:r>
                      <a:r>
                        <a:rPr lang="en-US" sz="1050"/>
                        <a:t>Spring Dance</a:t>
                      </a:r>
                      <a:endParaRPr sz="105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7525">
                <a:tc>
                  <a:txBody>
                    <a:bodyPr/>
                    <a:lstStyle/>
                    <a:p>
                      <a:pPr marL="800100" marR="0" lvl="0" indent="-8001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MAY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0" i="1" u="none" strike="noStrike" cap="none"/>
                        <a:t>Events: Annual Spring Piano Recital &amp; Party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0" i="1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May </a:t>
                      </a:r>
                      <a:r>
                        <a:rPr lang="en-US" sz="1050"/>
                        <a:t>1</a:t>
                      </a:r>
                      <a:r>
                        <a:rPr lang="en-US" sz="1050" u="none" strike="noStrike" cap="none"/>
                        <a:t>-</a:t>
                      </a:r>
                      <a:r>
                        <a:rPr lang="en-US" sz="1050"/>
                        <a:t>5</a:t>
                      </a:r>
                      <a:r>
                        <a:rPr lang="en-US" sz="1050" u="none" strike="noStrike" cap="none"/>
                        <a:t>	Teacher Appreciation Week</a:t>
                      </a:r>
                      <a:endParaRPr sz="1400" u="none" strike="noStrike" cap="none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1">
                          <a:highlight>
                            <a:srgbClr val="FFE599"/>
                          </a:highlight>
                        </a:rPr>
                        <a:t>May 5	Full Day of School for Students</a:t>
                      </a:r>
                      <a:endParaRPr sz="1050" b="1">
                        <a:highlight>
                          <a:srgbClr val="FFE599"/>
                        </a:highlight>
                      </a:endParaRPr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b="1" u="none" strike="noStrike" cap="none">
                          <a:highlight>
                            <a:srgbClr val="FFE599"/>
                          </a:highlight>
                        </a:rPr>
                        <a:t>May 26</a:t>
                      </a:r>
                      <a:r>
                        <a:rPr lang="en-US" sz="1050" b="1" u="none" strike="noStrike" cap="none"/>
                        <a:t>	</a:t>
                      </a:r>
                      <a:r>
                        <a:rPr lang="en-US" sz="1050" b="1" u="none" strike="noStrike" cap="none">
                          <a:highlight>
                            <a:srgbClr val="FFE599"/>
                          </a:highlight>
                        </a:rPr>
                        <a:t>Full Da</a:t>
                      </a:r>
                      <a:r>
                        <a:rPr lang="en-US" sz="1050" b="1">
                          <a:highlight>
                            <a:srgbClr val="FFE599"/>
                          </a:highlight>
                        </a:rPr>
                        <a:t>y of School for Students</a:t>
                      </a:r>
                      <a:br>
                        <a:rPr lang="en-US" sz="1050" b="1"/>
                      </a:br>
                      <a:r>
                        <a:rPr lang="en-US" sz="1050" u="none" strike="noStrike" cap="none"/>
                        <a:t>4</a:t>
                      </a:r>
                      <a:r>
                        <a:rPr lang="en-US" sz="1050" u="none" strike="noStrike" cap="none" baseline="30000"/>
                        <a:t>th</a:t>
                      </a:r>
                      <a:r>
                        <a:rPr lang="en-US" sz="1050" u="none" strike="noStrike" cap="none"/>
                        <a:t> Quarter Ends &amp; Last Day for Students </a:t>
                      </a:r>
                      <a:endParaRPr sz="105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May </a:t>
                      </a:r>
                      <a:r>
                        <a:rPr lang="en-US" sz="1050"/>
                        <a:t>29</a:t>
                      </a:r>
                      <a:r>
                        <a:rPr lang="en-US" sz="1050" u="none" strike="noStrike" cap="none"/>
                        <a:t>	Memorial Day/School Closed</a:t>
                      </a:r>
                      <a:endParaRPr sz="1400" u="none" strike="noStrike" cap="none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lang="en-US" sz="1050"/>
                        <a:t>May 30	Teacher In-service/No School for Students</a:t>
                      </a:r>
                      <a:endParaRPr sz="1050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Calibri"/>
                        <a:buNone/>
                      </a:pPr>
                      <a:r>
                        <a:rPr lang="en-US" sz="1050"/>
                        <a:t>May 31	Weather Day</a:t>
                      </a:r>
                      <a:endParaRPr sz="105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250">
                <a:tc>
                  <a:txBody>
                    <a:bodyPr/>
                    <a:lstStyle/>
                    <a:p>
                      <a:pPr marL="800100" marR="0" lvl="0" indent="-8001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JUNE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June 1-</a:t>
                      </a:r>
                      <a:r>
                        <a:rPr lang="en-US" sz="1050"/>
                        <a:t>2</a:t>
                      </a:r>
                      <a:r>
                        <a:rPr lang="en-US" sz="1050" u="none" strike="noStrike" cap="none"/>
                        <a:t>	Weather Days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June </a:t>
                      </a:r>
                      <a:r>
                        <a:rPr lang="en-US" sz="1050"/>
                        <a:t>5</a:t>
                      </a:r>
                      <a:r>
                        <a:rPr lang="en-US" sz="1050" u="none" strike="noStrike" cap="none"/>
                        <a:t>-</a:t>
                      </a:r>
                      <a:r>
                        <a:rPr lang="en-US" sz="1050"/>
                        <a:t>9</a:t>
                      </a:r>
                      <a:r>
                        <a:rPr lang="en-US" sz="1050" u="none" strike="noStrike" cap="none"/>
                        <a:t>	Summer Break – School Closed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June 1</a:t>
                      </a:r>
                      <a:r>
                        <a:rPr lang="en-US" sz="1050"/>
                        <a:t>2</a:t>
                      </a:r>
                      <a:r>
                        <a:rPr lang="en-US" sz="1050" u="none" strike="noStrike" cap="none"/>
                        <a:t>-30	Extended Summer Services</a:t>
                      </a:r>
                      <a:endParaRPr sz="105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1025">
                <a:tc>
                  <a:txBody>
                    <a:bodyPr/>
                    <a:lstStyle/>
                    <a:p>
                      <a:pPr marL="800100" marR="0" lvl="0" indent="-8001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JULY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July </a:t>
                      </a:r>
                      <a:r>
                        <a:rPr lang="en-US" sz="1050"/>
                        <a:t>3</a:t>
                      </a:r>
                      <a:r>
                        <a:rPr lang="en-US" sz="1050" u="none" strike="noStrike" cap="none"/>
                        <a:t>	Extended Summer Services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July 4	US Independence Day/School Closed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July 5-1</a:t>
                      </a:r>
                      <a:r>
                        <a:rPr lang="en-US" sz="1050"/>
                        <a:t>4</a:t>
                      </a:r>
                      <a:r>
                        <a:rPr lang="en-US" sz="1050" u="none" strike="noStrike" cap="none"/>
                        <a:t>	Extended Summer Services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July 1</a:t>
                      </a:r>
                      <a:r>
                        <a:rPr lang="en-US" sz="1050"/>
                        <a:t>7</a:t>
                      </a:r>
                      <a:r>
                        <a:rPr lang="en-US" sz="1050" u="none" strike="noStrike" cap="none"/>
                        <a:t>-</a:t>
                      </a:r>
                      <a:r>
                        <a:rPr lang="en-US" sz="1050"/>
                        <a:t>28</a:t>
                      </a:r>
                      <a:r>
                        <a:rPr lang="en-US" sz="1050" u="none" strike="noStrike" cap="none"/>
                        <a:t>	Summer Break – School Closed</a:t>
                      </a:r>
                      <a:endParaRPr sz="1050" u="none" strike="noStrike" cap="none"/>
                    </a:p>
                  </a:txBody>
                  <a:tcPr marL="91450" marR="91450" marT="45725" marB="45725"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3350">
                <a:tc>
                  <a:txBody>
                    <a:bodyPr/>
                    <a:lstStyle/>
                    <a:p>
                      <a:pPr marL="800100" marR="0" lvl="0" indent="-8001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 u="none" strike="noStrike" cap="none"/>
                        <a:t>AUGUST</a:t>
                      </a:r>
                      <a:endParaRPr sz="1400" u="none" strike="noStrike" cap="none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Aug </a:t>
                      </a:r>
                      <a:r>
                        <a:rPr lang="en-US" sz="1050"/>
                        <a:t>2-4</a:t>
                      </a:r>
                      <a:r>
                        <a:rPr lang="en-US" sz="1050" u="none" strike="noStrike" cap="none"/>
                        <a:t>	Staff In-Service</a:t>
                      </a:r>
                      <a:endParaRPr sz="1400" u="none" strike="noStrike" cap="none"/>
                    </a:p>
                    <a:p>
                      <a:pPr marL="800100" lvl="0" indent="-8001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/>
                        <a:t>Aug 7-8	Staff In-Service</a:t>
                      </a:r>
                      <a:endParaRPr sz="1050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/>
                        <a:t>Aug 8	New Families: Mandatory Meet &amp; Greet</a:t>
                      </a:r>
                      <a:br>
                        <a:rPr lang="en-US" sz="1050"/>
                      </a:br>
                      <a:r>
                        <a:rPr lang="en-US" sz="1050"/>
                        <a:t>Returning Families: Optional Meet &amp; Greet</a:t>
                      </a:r>
                      <a:endParaRPr sz="1050"/>
                    </a:p>
                    <a:p>
                      <a:pPr marL="800100" marR="0" lvl="0" indent="-8001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50"/>
                        <a:buFont typeface="Arial"/>
                        <a:buNone/>
                      </a:pPr>
                      <a:r>
                        <a:rPr lang="en-US" sz="1050" u="none" strike="noStrike" cap="none"/>
                        <a:t>Aug </a:t>
                      </a:r>
                      <a:r>
                        <a:rPr lang="en-US" sz="1050"/>
                        <a:t>9</a:t>
                      </a:r>
                      <a:r>
                        <a:rPr lang="en-US" sz="1050" u="none" strike="noStrike" cap="none"/>
                        <a:t>	WELCOME BACK to School 9am-3pm </a:t>
                      </a:r>
                      <a:br>
                        <a:rPr lang="en-US" sz="1050" u="none" strike="noStrike" cap="none"/>
                      </a:br>
                      <a:r>
                        <a:rPr lang="en-US" sz="1050" u="none" strike="noStrike" cap="none"/>
                        <a:t>JSA starts our 1</a:t>
                      </a:r>
                      <a:r>
                        <a:rPr lang="en-US" sz="1050"/>
                        <a:t>9</a:t>
                      </a:r>
                      <a:r>
                        <a:rPr lang="en-US" sz="1050" u="none" strike="noStrike" cap="none" baseline="30000"/>
                        <a:t>th</a:t>
                      </a:r>
                      <a:r>
                        <a:rPr lang="en-US" sz="1050" u="none" strike="noStrike" cap="none"/>
                        <a:t> year</a:t>
                      </a:r>
                      <a:endParaRPr sz="105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 u="none" strike="noStrike" cap="none" dirty="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93" name="Google Shape;93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2237" y="64800"/>
            <a:ext cx="1684575" cy="765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608</Words>
  <Application>Microsoft Office PowerPoint</Application>
  <PresentationFormat>Custom</PresentationFormat>
  <Paragraphs>97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Jacksonville School for Autism JSA</dc:creator>
  <cp:lastModifiedBy>Ashley Kwon</cp:lastModifiedBy>
  <cp:revision>1</cp:revision>
  <dcterms:created xsi:type="dcterms:W3CDTF">2016-03-15T21:26:54Z</dcterms:created>
  <dcterms:modified xsi:type="dcterms:W3CDTF">2023-01-17T19:11:35Z</dcterms:modified>
</cp:coreProperties>
</file>